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9" r:id="rId3"/>
    <p:sldId id="257" r:id="rId4"/>
    <p:sldId id="258" r:id="rId5"/>
    <p:sldId id="260" r:id="rId6"/>
    <p:sldId id="261" r:id="rId7"/>
    <p:sldId id="280" r:id="rId8"/>
    <p:sldId id="281" r:id="rId9"/>
    <p:sldId id="263" r:id="rId10"/>
    <p:sldId id="264" r:id="rId11"/>
    <p:sldId id="276" r:id="rId12"/>
    <p:sldId id="266" r:id="rId13"/>
    <p:sldId id="265" r:id="rId14"/>
    <p:sldId id="278" r:id="rId15"/>
    <p:sldId id="272" r:id="rId16"/>
    <p:sldId id="277" r:id="rId17"/>
    <p:sldId id="267" r:id="rId18"/>
    <p:sldId id="275" r:id="rId19"/>
    <p:sldId id="268" r:id="rId20"/>
    <p:sldId id="274" r:id="rId21"/>
    <p:sldId id="269" r:id="rId22"/>
    <p:sldId id="270" r:id="rId23"/>
    <p:sldId id="273" r:id="rId24"/>
    <p:sldId id="271" r:id="rId25"/>
    <p:sldId id="279" r:id="rId26"/>
    <p:sldId id="282" r:id="rId27"/>
    <p:sldId id="283" r:id="rId28"/>
    <p:sldId id="2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1" d="100"/>
          <a:sy n="61" d="100"/>
        </p:scale>
        <p:origin x="-96" y="-1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754C1B-CF72-45EC-A5FB-E28CE66E1B8D}" type="datetimeFigureOut">
              <a:rPr lang="en-US" smtClean="0"/>
              <a:t>10/10/2014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F2C45-70E5-4044-B697-984438A868E8}" type="slidenum">
              <a:rPr lang="en-US" smtClean="0"/>
              <a:t>‹#›</a:t>
            </a:fld>
            <a:endParaRPr lang="en-US" dirty="0"/>
          </a:p>
        </p:txBody>
      </p:sp>
    </p:spTree>
    <p:extLst>
      <p:ext uri="{BB962C8B-B14F-4D97-AF65-F5344CB8AC3E}">
        <p14:creationId xmlns:p14="http://schemas.microsoft.com/office/powerpoint/2010/main" val="6291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54C1B-CF72-45EC-A5FB-E28CE66E1B8D}" type="datetimeFigureOut">
              <a:rPr lang="en-US" smtClean="0"/>
              <a:t>10/10/2014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F2C45-70E5-4044-B697-984438A868E8}" type="slidenum">
              <a:rPr lang="en-US" smtClean="0"/>
              <a:t>‹#›</a:t>
            </a:fld>
            <a:endParaRPr lang="en-US" dirty="0"/>
          </a:p>
        </p:txBody>
      </p:sp>
    </p:spTree>
    <p:extLst>
      <p:ext uri="{BB962C8B-B14F-4D97-AF65-F5344CB8AC3E}">
        <p14:creationId xmlns:p14="http://schemas.microsoft.com/office/powerpoint/2010/main" val="155040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54C1B-CF72-45EC-A5FB-E28CE66E1B8D}" type="datetimeFigureOut">
              <a:rPr lang="en-US" smtClean="0"/>
              <a:t>10/10/2014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F2C45-70E5-4044-B697-984438A868E8}" type="slidenum">
              <a:rPr lang="en-US" smtClean="0"/>
              <a:t>‹#›</a:t>
            </a:fld>
            <a:endParaRPr lang="en-US" dirty="0"/>
          </a:p>
        </p:txBody>
      </p:sp>
    </p:spTree>
    <p:extLst>
      <p:ext uri="{BB962C8B-B14F-4D97-AF65-F5344CB8AC3E}">
        <p14:creationId xmlns:p14="http://schemas.microsoft.com/office/powerpoint/2010/main" val="364363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54C1B-CF72-45EC-A5FB-E28CE66E1B8D}" type="datetimeFigureOut">
              <a:rPr lang="en-US" smtClean="0"/>
              <a:t>10/10/2014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F2C45-70E5-4044-B697-984438A868E8}" type="slidenum">
              <a:rPr lang="en-US" smtClean="0"/>
              <a:t>‹#›</a:t>
            </a:fld>
            <a:endParaRPr lang="en-US" dirty="0"/>
          </a:p>
        </p:txBody>
      </p:sp>
    </p:spTree>
    <p:extLst>
      <p:ext uri="{BB962C8B-B14F-4D97-AF65-F5344CB8AC3E}">
        <p14:creationId xmlns:p14="http://schemas.microsoft.com/office/powerpoint/2010/main" val="157434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54C1B-CF72-45EC-A5FB-E28CE66E1B8D}" type="datetimeFigureOut">
              <a:rPr lang="en-US" smtClean="0"/>
              <a:t>10/10/2014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0F2C45-70E5-4044-B697-984438A868E8}" type="slidenum">
              <a:rPr lang="en-US" smtClean="0"/>
              <a:t>‹#›</a:t>
            </a:fld>
            <a:endParaRPr lang="en-US" dirty="0"/>
          </a:p>
        </p:txBody>
      </p:sp>
    </p:spTree>
    <p:extLst>
      <p:ext uri="{BB962C8B-B14F-4D97-AF65-F5344CB8AC3E}">
        <p14:creationId xmlns:p14="http://schemas.microsoft.com/office/powerpoint/2010/main" val="33700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754C1B-CF72-45EC-A5FB-E28CE66E1B8D}" type="datetimeFigureOut">
              <a:rPr lang="en-US" smtClean="0"/>
              <a:t>10/10/2014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0F2C45-70E5-4044-B697-984438A868E8}" type="slidenum">
              <a:rPr lang="en-US" smtClean="0"/>
              <a:t>‹#›</a:t>
            </a:fld>
            <a:endParaRPr lang="en-US" dirty="0"/>
          </a:p>
        </p:txBody>
      </p:sp>
    </p:spTree>
    <p:extLst>
      <p:ext uri="{BB962C8B-B14F-4D97-AF65-F5344CB8AC3E}">
        <p14:creationId xmlns:p14="http://schemas.microsoft.com/office/powerpoint/2010/main" val="235642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754C1B-CF72-45EC-A5FB-E28CE66E1B8D}" type="datetimeFigureOut">
              <a:rPr lang="en-US" smtClean="0"/>
              <a:t>10/10/2014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0F2C45-70E5-4044-B697-984438A868E8}" type="slidenum">
              <a:rPr lang="en-US" smtClean="0"/>
              <a:t>‹#›</a:t>
            </a:fld>
            <a:endParaRPr lang="en-US" dirty="0"/>
          </a:p>
        </p:txBody>
      </p:sp>
    </p:spTree>
    <p:extLst>
      <p:ext uri="{BB962C8B-B14F-4D97-AF65-F5344CB8AC3E}">
        <p14:creationId xmlns:p14="http://schemas.microsoft.com/office/powerpoint/2010/main" val="143225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754C1B-CF72-45EC-A5FB-E28CE66E1B8D}" type="datetimeFigureOut">
              <a:rPr lang="en-US" smtClean="0"/>
              <a:t>10/10/2014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0F2C45-70E5-4044-B697-984438A868E8}" type="slidenum">
              <a:rPr lang="en-US" smtClean="0"/>
              <a:t>‹#›</a:t>
            </a:fld>
            <a:endParaRPr lang="en-US" dirty="0"/>
          </a:p>
        </p:txBody>
      </p:sp>
    </p:spTree>
    <p:extLst>
      <p:ext uri="{BB962C8B-B14F-4D97-AF65-F5344CB8AC3E}">
        <p14:creationId xmlns:p14="http://schemas.microsoft.com/office/powerpoint/2010/main" val="2715118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54C1B-CF72-45EC-A5FB-E28CE66E1B8D}" type="datetimeFigureOut">
              <a:rPr lang="en-US" smtClean="0"/>
              <a:t>10/10/2014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0F2C45-70E5-4044-B697-984438A868E8}" type="slidenum">
              <a:rPr lang="en-US" smtClean="0"/>
              <a:t>‹#›</a:t>
            </a:fld>
            <a:endParaRPr lang="en-US" dirty="0"/>
          </a:p>
        </p:txBody>
      </p:sp>
    </p:spTree>
    <p:extLst>
      <p:ext uri="{BB962C8B-B14F-4D97-AF65-F5344CB8AC3E}">
        <p14:creationId xmlns:p14="http://schemas.microsoft.com/office/powerpoint/2010/main" val="42393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54C1B-CF72-45EC-A5FB-E28CE66E1B8D}" type="datetimeFigureOut">
              <a:rPr lang="en-US" smtClean="0"/>
              <a:t>10/10/2014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0F2C45-70E5-4044-B697-984438A868E8}" type="slidenum">
              <a:rPr lang="en-US" smtClean="0"/>
              <a:t>‹#›</a:t>
            </a:fld>
            <a:endParaRPr lang="en-US" dirty="0"/>
          </a:p>
        </p:txBody>
      </p:sp>
    </p:spTree>
    <p:extLst>
      <p:ext uri="{BB962C8B-B14F-4D97-AF65-F5344CB8AC3E}">
        <p14:creationId xmlns:p14="http://schemas.microsoft.com/office/powerpoint/2010/main" val="10591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54C1B-CF72-45EC-A5FB-E28CE66E1B8D}" type="datetimeFigureOut">
              <a:rPr lang="en-US" smtClean="0"/>
              <a:t>10/10/2014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0F2C45-70E5-4044-B697-984438A868E8}" type="slidenum">
              <a:rPr lang="en-US" smtClean="0"/>
              <a:t>‹#›</a:t>
            </a:fld>
            <a:endParaRPr lang="en-US" dirty="0"/>
          </a:p>
        </p:txBody>
      </p:sp>
    </p:spTree>
    <p:extLst>
      <p:ext uri="{BB962C8B-B14F-4D97-AF65-F5344CB8AC3E}">
        <p14:creationId xmlns:p14="http://schemas.microsoft.com/office/powerpoint/2010/main" val="427615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54C1B-CF72-45EC-A5FB-E28CE66E1B8D}" type="datetimeFigureOut">
              <a:rPr lang="en-US" smtClean="0"/>
              <a:t>10/10/2014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F2C45-70E5-4044-B697-984438A868E8}" type="slidenum">
              <a:rPr lang="en-US" smtClean="0"/>
              <a:t>‹#›</a:t>
            </a:fld>
            <a:endParaRPr lang="en-US" dirty="0"/>
          </a:p>
        </p:txBody>
      </p:sp>
    </p:spTree>
    <p:extLst>
      <p:ext uri="{BB962C8B-B14F-4D97-AF65-F5344CB8AC3E}">
        <p14:creationId xmlns:p14="http://schemas.microsoft.com/office/powerpoint/2010/main" val="20972784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mathkangaroo.org" TargetMode="External"/><Relationship Id="rId2" Type="http://schemas.openxmlformats.org/officeDocument/2006/relationships/hyperlink" Target="http://www.mathkangaroo.org/" TargetMode="External"/><Relationship Id="rId1" Type="http://schemas.openxmlformats.org/officeDocument/2006/relationships/slideLayout" Target="../slideLayouts/slideLayout2.xml"/><Relationship Id="rId5" Type="http://schemas.openxmlformats.org/officeDocument/2006/relationships/hyperlink" Target="mailto:sdmcsignups@sdmathcircle.org" TargetMode="External"/><Relationship Id="rId4" Type="http://schemas.openxmlformats.org/officeDocument/2006/relationships/hyperlink" Target="http://www.sdmathcircle.org/index.php?page=math-kangaro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Math Kangaroo</a:t>
            </a:r>
            <a:br>
              <a:rPr lang="en-US" b="1" dirty="0" smtClean="0"/>
            </a:br>
            <a:r>
              <a:rPr lang="en-US" b="1" dirty="0" smtClean="0"/>
              <a:t>at SDMC</a:t>
            </a:r>
            <a:endParaRPr lang="en-US" b="1"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824" y="463296"/>
            <a:ext cx="1560576" cy="13655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680" y="3886200"/>
            <a:ext cx="5120640" cy="2103120"/>
          </a:xfrm>
          <a:prstGeom prst="rect">
            <a:avLst/>
          </a:prstGeom>
        </p:spPr>
      </p:pic>
    </p:spTree>
    <p:extLst>
      <p:ext uri="{BB962C8B-B14F-4D97-AF65-F5344CB8AC3E}">
        <p14:creationId xmlns:p14="http://schemas.microsoft.com/office/powerpoint/2010/main" val="240936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sp>
        <p:nvSpPr>
          <p:cNvPr id="6" name="Left Arrow Callout 5"/>
          <p:cNvSpPr/>
          <p:nvPr/>
        </p:nvSpPr>
        <p:spPr>
          <a:xfrm flipH="1">
            <a:off x="3200400" y="2667000"/>
            <a:ext cx="4114800" cy="1219200"/>
          </a:xfrm>
          <a:prstGeom prst="leftArrowCallout">
            <a:avLst>
              <a:gd name="adj1" fmla="val 25000"/>
              <a:gd name="adj2" fmla="val 25000"/>
              <a:gd name="adj3" fmla="val 25000"/>
              <a:gd name="adj4" fmla="val 871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Create an account.</a:t>
            </a:r>
          </a:p>
          <a:p>
            <a:pPr algn="ctr"/>
            <a:r>
              <a:rPr lang="en-US" b="1" dirty="0" smtClean="0"/>
              <a:t>This is not the same thing as registration for the upcoming exam.</a:t>
            </a:r>
            <a:endParaRPr lang="en-US" b="1" dirty="0"/>
          </a:p>
        </p:txBody>
      </p:sp>
    </p:spTree>
    <p:extLst>
      <p:ext uri="{BB962C8B-B14F-4D97-AF65-F5344CB8AC3E}">
        <p14:creationId xmlns:p14="http://schemas.microsoft.com/office/powerpoint/2010/main" val="1655559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47125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4572000" y="4267200"/>
            <a:ext cx="41148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There is nothing particularly tricky on this page.  Just provide all the information requested and make notes of the entries you make for the various security items, for future reference as you need them.</a:t>
            </a:r>
            <a:endParaRPr lang="en-US" b="1" dirty="0"/>
          </a:p>
        </p:txBody>
      </p:sp>
    </p:spTree>
    <p:extLst>
      <p:ext uri="{BB962C8B-B14F-4D97-AF65-F5344CB8AC3E}">
        <p14:creationId xmlns:p14="http://schemas.microsoft.com/office/powerpoint/2010/main" val="188555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sp>
        <p:nvSpPr>
          <p:cNvPr id="6" name="Left Arrow Callout 5"/>
          <p:cNvSpPr/>
          <p:nvPr/>
        </p:nvSpPr>
        <p:spPr>
          <a:xfrm flipH="1">
            <a:off x="3200400" y="2133600"/>
            <a:ext cx="4114800" cy="1447800"/>
          </a:xfrm>
          <a:prstGeom prst="leftArrowCallout">
            <a:avLst>
              <a:gd name="adj1" fmla="val 25000"/>
              <a:gd name="adj2" fmla="val 25000"/>
              <a:gd name="adj3" fmla="val 25000"/>
              <a:gd name="adj4" fmla="val 871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After creating an account, enter the User Login area here.</a:t>
            </a:r>
          </a:p>
          <a:p>
            <a:pPr algn="ctr"/>
            <a:r>
              <a:rPr lang="en-US" b="1" dirty="0" smtClean="0"/>
              <a:t>This is where you will actually register for the competition.</a:t>
            </a:r>
            <a:endParaRPr lang="en-US" b="1" dirty="0"/>
          </a:p>
        </p:txBody>
      </p:sp>
    </p:spTree>
    <p:extLst>
      <p:ext uri="{BB962C8B-B14F-4D97-AF65-F5344CB8AC3E}">
        <p14:creationId xmlns:p14="http://schemas.microsoft.com/office/powerpoint/2010/main" val="577628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26128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228600" y="4876800"/>
            <a:ext cx="60960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There’s a lot going on </a:t>
            </a:r>
            <a:r>
              <a:rPr lang="en-US" b="1" dirty="0" err="1" smtClean="0"/>
              <a:t>on</a:t>
            </a:r>
            <a:r>
              <a:rPr lang="en-US" b="1" dirty="0" smtClean="0"/>
              <a:t> this page.</a:t>
            </a:r>
          </a:p>
          <a:p>
            <a:pPr algn="ctr"/>
            <a:r>
              <a:rPr lang="en-US" b="1" dirty="0" smtClean="0"/>
              <a:t>As a new student, ignore all of it except the “New Student Registration” link; click that and go.</a:t>
            </a:r>
          </a:p>
        </p:txBody>
      </p:sp>
      <p:sp>
        <p:nvSpPr>
          <p:cNvPr id="5" name="Bent Arrow 4"/>
          <p:cNvSpPr/>
          <p:nvPr/>
        </p:nvSpPr>
        <p:spPr>
          <a:xfrm flipH="1">
            <a:off x="2743200" y="2667000"/>
            <a:ext cx="3276600" cy="2209800"/>
          </a:xfrm>
          <a:prstGeom prst="bentArrow">
            <a:avLst>
              <a:gd name="adj1" fmla="val 3056"/>
              <a:gd name="adj2" fmla="val 8385"/>
              <a:gd name="adj3" fmla="val 23119"/>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99674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71727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Up Arrow Callout 3"/>
          <p:cNvSpPr/>
          <p:nvPr/>
        </p:nvSpPr>
        <p:spPr>
          <a:xfrm>
            <a:off x="685800" y="1676400"/>
            <a:ext cx="3200400" cy="2438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Select location first.</a:t>
            </a:r>
          </a:p>
          <a:p>
            <a:pPr algn="ctr"/>
            <a:endParaRPr lang="en-US" sz="800" b="1" dirty="0"/>
          </a:p>
          <a:p>
            <a:pPr algn="ctr"/>
            <a:r>
              <a:rPr lang="en-US" b="1" dirty="0" smtClean="0"/>
              <a:t>This is where you will select SDMC as the center where you will take your exam.</a:t>
            </a:r>
            <a:endParaRPr lang="en-US" b="1" dirty="0"/>
          </a:p>
        </p:txBody>
      </p:sp>
    </p:spTree>
    <p:extLst>
      <p:ext uri="{BB962C8B-B14F-4D97-AF65-F5344CB8AC3E}">
        <p14:creationId xmlns:p14="http://schemas.microsoft.com/office/powerpoint/2010/main" val="39209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0822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838200" y="2819400"/>
            <a:ext cx="34290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Select the appropriate entries (as illustrated above) from each of the drop down menus. </a:t>
            </a:r>
            <a:endParaRPr lang="en-US" b="1" dirty="0"/>
          </a:p>
        </p:txBody>
      </p:sp>
      <p:sp>
        <p:nvSpPr>
          <p:cNvPr id="5" name="Rounded Rectangle 4"/>
          <p:cNvSpPr/>
          <p:nvPr/>
        </p:nvSpPr>
        <p:spPr>
          <a:xfrm>
            <a:off x="4876800" y="2819400"/>
            <a:ext cx="34290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When registration opens to the general public, the restrictive text “Only for Students of” will be removed.</a:t>
            </a:r>
            <a:endParaRPr lang="en-US" b="1" dirty="0"/>
          </a:p>
        </p:txBody>
      </p:sp>
      <p:cxnSp>
        <p:nvCxnSpPr>
          <p:cNvPr id="7" name="Curved Connector 6"/>
          <p:cNvCxnSpPr/>
          <p:nvPr/>
        </p:nvCxnSpPr>
        <p:spPr>
          <a:xfrm rot="16200000" flipV="1">
            <a:off x="4248150" y="1466850"/>
            <a:ext cx="1295400" cy="12573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12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Math Kangaroo is a locally-administered international math competition.</a:t>
            </a:r>
          </a:p>
          <a:p>
            <a:endParaRPr lang="en-US" dirty="0" smtClean="0"/>
          </a:p>
          <a:p>
            <a:r>
              <a:rPr lang="en-US" dirty="0" smtClean="0"/>
              <a:t>Math Kangaroo originates from Australia, which provides the cultural context for the name of the competition.</a:t>
            </a:r>
          </a:p>
          <a:p>
            <a:endParaRPr lang="en-US" dirty="0" smtClean="0"/>
          </a:p>
          <a:p>
            <a:r>
              <a:rPr lang="en-US" dirty="0" smtClean="0"/>
              <a:t>Math Kangaroo in the United States is administered by Math Kangaroo USA, a non-profit entity.</a:t>
            </a:r>
          </a:p>
          <a:p>
            <a:endParaRPr lang="en-US" dirty="0" smtClean="0"/>
          </a:p>
          <a:p>
            <a:r>
              <a:rPr lang="en-US" dirty="0" smtClean="0"/>
              <a:t>SDMC offers Math Kangaroo as a community service for students of the San Diego community.  SDMC does not create the content for the exam, nor do we grade the exams or have any control over the policies, practices or rules involved.  We do not receive any form of compensation for the service we provide.</a:t>
            </a:r>
            <a:endParaRPr lang="en-US" dirty="0"/>
          </a:p>
        </p:txBody>
      </p:sp>
    </p:spTree>
    <p:extLst>
      <p:ext uri="{BB962C8B-B14F-4D97-AF65-F5344CB8AC3E}">
        <p14:creationId xmlns:p14="http://schemas.microsoft.com/office/powerpoint/2010/main" val="697479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18721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Left Arrow Callout 3"/>
          <p:cNvSpPr/>
          <p:nvPr/>
        </p:nvSpPr>
        <p:spPr>
          <a:xfrm>
            <a:off x="4876800" y="762000"/>
            <a:ext cx="3810000" cy="1752600"/>
          </a:xfrm>
          <a:prstGeom prst="leftArrowCallout">
            <a:avLst>
              <a:gd name="adj1" fmla="val 25000"/>
              <a:gd name="adj2" fmla="val 25000"/>
              <a:gd name="adj3" fmla="val 25000"/>
              <a:gd name="adj4" fmla="val 831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Verify that you have selected SDMC as your test center.  To transfer to a different center at a later date, just click “change location” and revise your selections.</a:t>
            </a:r>
            <a:endParaRPr lang="en-US" b="1" dirty="0"/>
          </a:p>
        </p:txBody>
      </p:sp>
      <p:sp>
        <p:nvSpPr>
          <p:cNvPr id="5" name="Rounded Rectangle 4"/>
          <p:cNvSpPr/>
          <p:nvPr/>
        </p:nvSpPr>
        <p:spPr>
          <a:xfrm>
            <a:off x="5410200" y="3352800"/>
            <a:ext cx="32766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SDMC does not receive most of this info.  We rely on the adult email and telephone, so please be sure these are correct.</a:t>
            </a:r>
            <a:endParaRPr lang="en-US" b="1" dirty="0"/>
          </a:p>
        </p:txBody>
      </p:sp>
      <p:cxnSp>
        <p:nvCxnSpPr>
          <p:cNvPr id="7" name="Curved Connector 6"/>
          <p:cNvCxnSpPr/>
          <p:nvPr/>
        </p:nvCxnSpPr>
        <p:spPr>
          <a:xfrm rot="10800000">
            <a:off x="1752600" y="3124200"/>
            <a:ext cx="3657600" cy="4572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rot="10800000">
            <a:off x="1752600" y="3657600"/>
            <a:ext cx="3657600" cy="7620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250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64203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2514600" y="4800600"/>
            <a:ext cx="40386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You’ve been here already, but now your student appears in the “My Students” pane and you are prompted to pay.  Don’t tarry; unpaid registrations expire in about 24-48 hrs.</a:t>
            </a:r>
            <a:endParaRPr lang="en-US" b="1" dirty="0"/>
          </a:p>
        </p:txBody>
      </p:sp>
      <p:sp>
        <p:nvSpPr>
          <p:cNvPr id="5" name="Striped Right Arrow 4"/>
          <p:cNvSpPr/>
          <p:nvPr/>
        </p:nvSpPr>
        <p:spPr>
          <a:xfrm rot="17358828">
            <a:off x="5740093" y="3509784"/>
            <a:ext cx="2056295" cy="38102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rot="16200000">
            <a:off x="2152650" y="6076951"/>
            <a:ext cx="190501"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3363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18134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Left Arrow Callout 4"/>
          <p:cNvSpPr/>
          <p:nvPr/>
        </p:nvSpPr>
        <p:spPr>
          <a:xfrm>
            <a:off x="5562600" y="1828800"/>
            <a:ext cx="3124200" cy="11430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Pay and you’re done!</a:t>
            </a:r>
            <a:endParaRPr lang="en-US" dirty="0"/>
          </a:p>
        </p:txBody>
      </p:sp>
    </p:spTree>
    <p:extLst>
      <p:ext uri="{BB962C8B-B14F-4D97-AF65-F5344CB8AC3E}">
        <p14:creationId xmlns:p14="http://schemas.microsoft.com/office/powerpoint/2010/main" val="1030420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your fee pay for?</a:t>
            </a:r>
            <a:endParaRPr lang="en-US" dirty="0"/>
          </a:p>
        </p:txBody>
      </p:sp>
      <p:sp>
        <p:nvSpPr>
          <p:cNvPr id="3" name="Content Placeholder 2"/>
          <p:cNvSpPr>
            <a:spLocks noGrp="1"/>
          </p:cNvSpPr>
          <p:nvPr>
            <p:ph idx="1"/>
          </p:nvPr>
        </p:nvSpPr>
        <p:spPr/>
        <p:txBody>
          <a:bodyPr>
            <a:normAutofit lnSpcReduction="10000"/>
          </a:bodyPr>
          <a:lstStyle/>
          <a:p>
            <a:r>
              <a:rPr lang="en-US" dirty="0" smtClean="0"/>
              <a:t>In addition to the services provided in administering the competition, </a:t>
            </a:r>
            <a:r>
              <a:rPr lang="en-US" dirty="0"/>
              <a:t>e</a:t>
            </a:r>
            <a:r>
              <a:rPr lang="en-US" dirty="0" smtClean="0"/>
              <a:t>ach </a:t>
            </a:r>
            <a:r>
              <a:rPr lang="en-US" dirty="0"/>
              <a:t>student </a:t>
            </a:r>
            <a:r>
              <a:rPr lang="en-US" dirty="0" smtClean="0"/>
              <a:t>receives</a:t>
            </a:r>
          </a:p>
          <a:p>
            <a:endParaRPr lang="en-US" sz="800" dirty="0" smtClean="0"/>
          </a:p>
          <a:p>
            <a:pPr lvl="1"/>
            <a:r>
              <a:rPr lang="en-US" dirty="0" smtClean="0"/>
              <a:t>a </a:t>
            </a:r>
            <a:r>
              <a:rPr lang="en-US" dirty="0"/>
              <a:t>t-shirt, </a:t>
            </a:r>
            <a:endParaRPr lang="en-US" dirty="0" smtClean="0"/>
          </a:p>
          <a:p>
            <a:pPr lvl="1"/>
            <a:r>
              <a:rPr lang="en-US" dirty="0" smtClean="0"/>
              <a:t>a </a:t>
            </a:r>
            <a:r>
              <a:rPr lang="en-US" dirty="0"/>
              <a:t>certificate of </a:t>
            </a:r>
            <a:r>
              <a:rPr lang="en-US" dirty="0" smtClean="0"/>
              <a:t>participation,</a:t>
            </a:r>
          </a:p>
          <a:p>
            <a:pPr lvl="1"/>
            <a:r>
              <a:rPr lang="en-US" dirty="0" smtClean="0"/>
              <a:t>a gift</a:t>
            </a:r>
          </a:p>
          <a:p>
            <a:pPr lvl="1"/>
            <a:r>
              <a:rPr lang="en-US" dirty="0" smtClean="0"/>
              <a:t>a </a:t>
            </a:r>
            <a:r>
              <a:rPr lang="en-US" dirty="0"/>
              <a:t>competition booklet and </a:t>
            </a:r>
            <a:endParaRPr lang="en-US" dirty="0" smtClean="0"/>
          </a:p>
          <a:p>
            <a:pPr lvl="1"/>
            <a:r>
              <a:rPr lang="en-US" dirty="0" smtClean="0"/>
              <a:t>a pencil</a:t>
            </a:r>
          </a:p>
          <a:p>
            <a:pPr lvl="1"/>
            <a:r>
              <a:rPr lang="en-US" dirty="0"/>
              <a:t>m</a:t>
            </a:r>
            <a:r>
              <a:rPr lang="en-US" dirty="0" smtClean="0"/>
              <a:t>edals or ribbons for high scorers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300" y="4895850"/>
            <a:ext cx="17907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7651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get my score?</a:t>
            </a:r>
            <a:endParaRPr lang="en-US" dirty="0"/>
          </a:p>
        </p:txBody>
      </p:sp>
      <p:sp>
        <p:nvSpPr>
          <p:cNvPr id="3" name="Content Placeholder 2"/>
          <p:cNvSpPr>
            <a:spLocks noGrp="1"/>
          </p:cNvSpPr>
          <p:nvPr>
            <p:ph idx="1"/>
          </p:nvPr>
        </p:nvSpPr>
        <p:spPr/>
        <p:txBody>
          <a:bodyPr>
            <a:normAutofit/>
          </a:bodyPr>
          <a:lstStyle/>
          <a:p>
            <a:r>
              <a:rPr lang="en-US" sz="2000" dirty="0" smtClean="0"/>
              <a:t>A top bracket of students have their results openly posted on the Math Kangaroo website under the “results” sidebar tab.</a:t>
            </a:r>
          </a:p>
          <a:p>
            <a:r>
              <a:rPr lang="en-US" sz="2000" dirty="0" smtClean="0"/>
              <a:t>All students may log in to their user account to view their score, including some statistical information.</a:t>
            </a:r>
          </a:p>
          <a:p>
            <a:r>
              <a:rPr lang="en-US" sz="2000" dirty="0" smtClean="0"/>
              <a:t>Please see the Math Kangaroo website for related details.</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667125"/>
            <a:ext cx="906780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777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go for more information?</a:t>
            </a:r>
            <a:endParaRPr lang="en-US" dirty="0"/>
          </a:p>
        </p:txBody>
      </p:sp>
      <p:sp>
        <p:nvSpPr>
          <p:cNvPr id="3" name="Content Placeholder 2"/>
          <p:cNvSpPr>
            <a:spLocks noGrp="1"/>
          </p:cNvSpPr>
          <p:nvPr>
            <p:ph idx="1"/>
          </p:nvPr>
        </p:nvSpPr>
        <p:spPr/>
        <p:txBody>
          <a:bodyPr>
            <a:noAutofit/>
          </a:bodyPr>
          <a:lstStyle/>
          <a:p>
            <a:r>
              <a:rPr lang="en-US" sz="2000" dirty="0" smtClean="0"/>
              <a:t>For registration and information about the contest, go to</a:t>
            </a:r>
          </a:p>
          <a:p>
            <a:endParaRPr lang="en-US" sz="2000" dirty="0"/>
          </a:p>
          <a:p>
            <a:r>
              <a:rPr lang="en-US" sz="2000" dirty="0" smtClean="0">
                <a:hlinkClick r:id="rId2"/>
              </a:rPr>
              <a:t>www.mathkangaroo.org</a:t>
            </a:r>
            <a:endParaRPr lang="en-US" sz="2000" dirty="0" smtClean="0"/>
          </a:p>
          <a:p>
            <a:endParaRPr lang="en-US" sz="800" dirty="0"/>
          </a:p>
          <a:p>
            <a:r>
              <a:rPr lang="en-US" sz="2000" dirty="0" smtClean="0"/>
              <a:t>Inquiries:	</a:t>
            </a:r>
            <a:r>
              <a:rPr lang="en-US" sz="2000" dirty="0" smtClean="0">
                <a:hlinkClick r:id="rId3"/>
              </a:rPr>
              <a:t>info@mathkangaroo.org</a:t>
            </a:r>
            <a:r>
              <a:rPr lang="en-US" sz="2000" dirty="0" smtClean="0"/>
              <a:t> </a:t>
            </a:r>
          </a:p>
          <a:p>
            <a:endParaRPr lang="en-US" sz="2000" dirty="0" smtClean="0"/>
          </a:p>
          <a:p>
            <a:endParaRPr lang="en-US" sz="2000" dirty="0"/>
          </a:p>
          <a:p>
            <a:r>
              <a:rPr lang="en-US" sz="2000" dirty="0" smtClean="0"/>
              <a:t>For local information about SDMC’s exam session, including the location, time, and directions, go to</a:t>
            </a:r>
          </a:p>
          <a:p>
            <a:endParaRPr lang="en-US" sz="2000" dirty="0" smtClean="0"/>
          </a:p>
          <a:p>
            <a:r>
              <a:rPr lang="en-US" sz="2000" dirty="0" smtClean="0">
                <a:hlinkClick r:id="rId4"/>
              </a:rPr>
              <a:t>http://www.sdmathcircle.org/index.php?page=math-kangaroo</a:t>
            </a:r>
            <a:endParaRPr lang="en-US" sz="2000" dirty="0" smtClean="0"/>
          </a:p>
          <a:p>
            <a:endParaRPr lang="en-US" sz="800" dirty="0" smtClean="0"/>
          </a:p>
          <a:p>
            <a:r>
              <a:rPr lang="en-US" sz="2000" dirty="0" smtClean="0"/>
              <a:t>Inquiries:	</a:t>
            </a:r>
            <a:r>
              <a:rPr lang="en-US" sz="2000" dirty="0" smtClean="0">
                <a:hlinkClick r:id="rId5"/>
              </a:rPr>
              <a:t>sdmcsignups@sdmathcircle.org</a:t>
            </a:r>
            <a:r>
              <a:rPr lang="en-US" sz="2000" dirty="0" smtClean="0"/>
              <a:t> </a:t>
            </a:r>
            <a:endParaRPr lang="en-US" sz="2000" dirty="0"/>
          </a:p>
        </p:txBody>
      </p:sp>
    </p:spTree>
    <p:extLst>
      <p:ext uri="{BB962C8B-B14F-4D97-AF65-F5344CB8AC3E}">
        <p14:creationId xmlns:p14="http://schemas.microsoft.com/office/powerpoint/2010/main" val="1066325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participates?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SDMC officiates Math Kangaroo in San Diego for several groups of students:</a:t>
            </a:r>
          </a:p>
          <a:p>
            <a:endParaRPr lang="en-US" sz="1100" dirty="0" smtClean="0"/>
          </a:p>
          <a:p>
            <a:pPr lvl="1"/>
            <a:r>
              <a:rPr lang="en-US" dirty="0" smtClean="0"/>
              <a:t>“Regular” SDMC students – you are a regular SDMC student if you are currently registered and possess a current, valid regular SDMC Student ID Code.</a:t>
            </a:r>
          </a:p>
          <a:p>
            <a:pPr lvl="1"/>
            <a:endParaRPr lang="en-US" sz="1300" dirty="0" smtClean="0"/>
          </a:p>
          <a:p>
            <a:pPr lvl="1"/>
            <a:r>
              <a:rPr lang="en-US" dirty="0" smtClean="0"/>
              <a:t>“At large”  SDMC students – you are an at-large SDMC student if you are so registered for the current year and possess an at-large SDMC Student ID Code.</a:t>
            </a:r>
          </a:p>
          <a:p>
            <a:pPr lvl="1"/>
            <a:endParaRPr lang="en-US" sz="1100" dirty="0" smtClean="0"/>
          </a:p>
          <a:p>
            <a:pPr lvl="1"/>
            <a:r>
              <a:rPr lang="en-US" dirty="0" smtClean="0"/>
              <a:t>The general public – if you do not fall in one of the above categories, you are part of the general public.</a:t>
            </a:r>
          </a:p>
          <a:p>
            <a:pPr lvl="1"/>
            <a:endParaRPr lang="en-US" dirty="0" smtClean="0"/>
          </a:p>
          <a:p>
            <a:r>
              <a:rPr lang="en-US" dirty="0" smtClean="0"/>
              <a:t>SDMC offers Math Kangaroo to ALL of the above categories, but in the priority order</a:t>
            </a:r>
          </a:p>
          <a:p>
            <a:endParaRPr lang="en-US" sz="1100" dirty="0" smtClean="0"/>
          </a:p>
          <a:p>
            <a:pPr marL="0" indent="0" algn="ctr">
              <a:buNone/>
            </a:pPr>
            <a:r>
              <a:rPr lang="en-US" sz="3100" dirty="0" smtClean="0"/>
              <a:t>Regular  &gt;  At Large  &gt;  General Public.</a:t>
            </a:r>
          </a:p>
          <a:p>
            <a:endParaRPr lang="en-US" dirty="0"/>
          </a:p>
        </p:txBody>
      </p:sp>
    </p:spTree>
    <p:extLst>
      <p:ext uri="{BB962C8B-B14F-4D97-AF65-F5344CB8AC3E}">
        <p14:creationId xmlns:p14="http://schemas.microsoft.com/office/powerpoint/2010/main" val="1543500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Priority is assigned as follows:</a:t>
            </a:r>
          </a:p>
          <a:p>
            <a:endParaRPr lang="en-US" sz="1300" dirty="0"/>
          </a:p>
          <a:p>
            <a:pPr lvl="1"/>
            <a:r>
              <a:rPr lang="en-US" dirty="0" smtClean="0"/>
              <a:t>Until </a:t>
            </a:r>
            <a:r>
              <a:rPr lang="en-US" dirty="0" smtClean="0"/>
              <a:t>Nov</a:t>
            </a:r>
            <a:r>
              <a:rPr lang="en-US" dirty="0" smtClean="0"/>
              <a:t>ember 15, </a:t>
            </a:r>
            <a:r>
              <a:rPr lang="en-US" dirty="0" smtClean="0"/>
              <a:t>Math Kangaroo registration is limited to Regular and At Large students.</a:t>
            </a:r>
          </a:p>
          <a:p>
            <a:endParaRPr lang="en-US" sz="1300" dirty="0"/>
          </a:p>
          <a:p>
            <a:pPr lvl="1"/>
            <a:r>
              <a:rPr lang="en-US" dirty="0" smtClean="0"/>
              <a:t>From </a:t>
            </a:r>
            <a:r>
              <a:rPr lang="en-US" dirty="0" smtClean="0"/>
              <a:t>Nov</a:t>
            </a:r>
            <a:r>
              <a:rPr lang="en-US" dirty="0" smtClean="0"/>
              <a:t>ember 15 </a:t>
            </a:r>
            <a:r>
              <a:rPr lang="en-US" dirty="0" smtClean="0"/>
              <a:t>– December </a:t>
            </a:r>
            <a:r>
              <a:rPr lang="en-US" dirty="0" smtClean="0"/>
              <a:t>15</a:t>
            </a:r>
            <a:r>
              <a:rPr lang="en-US" dirty="0" smtClean="0"/>
              <a:t> </a:t>
            </a:r>
            <a:r>
              <a:rPr lang="en-US" dirty="0" smtClean="0"/>
              <a:t>(or earlier if forced to close), registration is open to the general public.  (SDMC students may continue to register, but may miss out if we are forced to close registration early.)</a:t>
            </a:r>
          </a:p>
          <a:p>
            <a:endParaRPr lang="en-US" sz="1100" dirty="0"/>
          </a:p>
          <a:p>
            <a:pPr lvl="1"/>
            <a:r>
              <a:rPr lang="en-US" dirty="0" smtClean="0"/>
              <a:t>Registration is closed to all students after December </a:t>
            </a:r>
            <a:r>
              <a:rPr lang="en-US" dirty="0" smtClean="0"/>
              <a:t>15</a:t>
            </a:r>
            <a:r>
              <a:rPr lang="en-US" dirty="0" smtClean="0"/>
              <a:t>.</a:t>
            </a:r>
            <a:endParaRPr lang="en-US" dirty="0" smtClean="0"/>
          </a:p>
          <a:p>
            <a:endParaRPr lang="en-US" dirty="0"/>
          </a:p>
          <a:p>
            <a:r>
              <a:rPr lang="en-US" dirty="0" smtClean="0"/>
              <a:t>If at any time capacity constraints force us to close registration, priority will be assigned according to</a:t>
            </a:r>
          </a:p>
          <a:p>
            <a:endParaRPr lang="en-US" sz="1100" dirty="0" smtClean="0"/>
          </a:p>
          <a:p>
            <a:pPr marL="0" indent="0" algn="ctr">
              <a:buNone/>
            </a:pPr>
            <a:r>
              <a:rPr lang="en-US" dirty="0" smtClean="0"/>
              <a:t>Regular  &gt;  At Large  &gt;  General Public.</a:t>
            </a:r>
          </a:p>
          <a:p>
            <a:endParaRPr lang="en-US" dirty="0"/>
          </a:p>
          <a:p>
            <a:endParaRPr lang="en-US" dirty="0"/>
          </a:p>
        </p:txBody>
      </p:sp>
    </p:spTree>
    <p:extLst>
      <p:ext uri="{BB962C8B-B14F-4D97-AF65-F5344CB8AC3E}">
        <p14:creationId xmlns:p14="http://schemas.microsoft.com/office/powerpoint/2010/main" val="1606286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Levels</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content of Math Kangaroo is stratified by grade level from the first grade through the twelfth.</a:t>
            </a:r>
          </a:p>
          <a:p>
            <a:endParaRPr lang="en-US" dirty="0" smtClean="0"/>
          </a:p>
          <a:p>
            <a:r>
              <a:rPr lang="en-US" dirty="0" smtClean="0"/>
              <a:t>Your Math Kangaroo level will be determined according to the information you provide at registration.</a:t>
            </a:r>
            <a:endParaRPr lang="en-US" dirty="0"/>
          </a:p>
        </p:txBody>
      </p:sp>
    </p:spTree>
    <p:extLst>
      <p:ext uri="{BB962C8B-B14F-4D97-AF65-F5344CB8AC3E}">
        <p14:creationId xmlns:p14="http://schemas.microsoft.com/office/powerpoint/2010/main" val="2391757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 up as usual and send a check?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No!</a:t>
            </a:r>
          </a:p>
          <a:p>
            <a:endParaRPr lang="en-US" dirty="0" smtClean="0"/>
          </a:p>
          <a:p>
            <a:r>
              <a:rPr lang="en-US" i="1" dirty="0" smtClean="0"/>
              <a:t>The usual SDMC event sign up method does not apply here.</a:t>
            </a:r>
          </a:p>
          <a:p>
            <a:endParaRPr lang="en-US" dirty="0" smtClean="0"/>
          </a:p>
          <a:p>
            <a:r>
              <a:rPr lang="en-US" dirty="0" smtClean="0"/>
              <a:t>Math Kangaroo has its own online registration tool, and takes payments through this online tool.</a:t>
            </a:r>
          </a:p>
          <a:p>
            <a:endParaRPr lang="en-US" dirty="0" smtClean="0"/>
          </a:p>
          <a:p>
            <a:r>
              <a:rPr lang="en-US" dirty="0" smtClean="0"/>
              <a:t>SDMC is not involved at all in the processing of your registration and/or payments.</a:t>
            </a:r>
          </a:p>
          <a:p>
            <a:endParaRPr lang="en-US" dirty="0" smtClean="0"/>
          </a:p>
          <a:p>
            <a:r>
              <a:rPr lang="en-US" dirty="0" smtClean="0"/>
              <a:t>You must go the Math Kangaroo website and follow their procedure.</a:t>
            </a:r>
            <a:endParaRPr lang="en-US" dirty="0"/>
          </a:p>
        </p:txBody>
      </p:sp>
    </p:spTree>
    <p:extLst>
      <p:ext uri="{BB962C8B-B14F-4D97-AF65-F5344CB8AC3E}">
        <p14:creationId xmlns:p14="http://schemas.microsoft.com/office/powerpoint/2010/main" val="4054757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and When?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specific location of SDMC’s exam session(s) will be determined after some clarity develops on our registration totals at or near the end of December.</a:t>
            </a:r>
          </a:p>
          <a:p>
            <a:endParaRPr lang="en-US" dirty="0" smtClean="0"/>
          </a:p>
          <a:p>
            <a:r>
              <a:rPr lang="en-US" dirty="0" smtClean="0"/>
              <a:t>The location will be posted on our SDMC Math Kangaroo event page in early January and will most likely be on the UCSD campus.</a:t>
            </a:r>
          </a:p>
          <a:p>
            <a:endParaRPr lang="en-US" dirty="0" smtClean="0"/>
          </a:p>
          <a:p>
            <a:r>
              <a:rPr lang="en-US" dirty="0" smtClean="0"/>
              <a:t>Similarly, the exact time for each session will depend on our space reservation, but will most likely be in the early evening, typically around 6:30pm; this too will be posted to our event page in early January.</a:t>
            </a:r>
            <a:endParaRPr lang="en-US" dirty="0"/>
          </a:p>
        </p:txBody>
      </p:sp>
    </p:spTree>
    <p:extLst>
      <p:ext uri="{BB962C8B-B14F-4D97-AF65-F5344CB8AC3E}">
        <p14:creationId xmlns:p14="http://schemas.microsoft.com/office/powerpoint/2010/main" val="1294628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smtClean="0"/>
              <a:t>Registration</a:t>
            </a:r>
            <a:endParaRPr lang="en-US" sz="60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30385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sp>
        <p:nvSpPr>
          <p:cNvPr id="6" name="Left Arrow Callout 5"/>
          <p:cNvSpPr/>
          <p:nvPr/>
        </p:nvSpPr>
        <p:spPr>
          <a:xfrm>
            <a:off x="1066800" y="2514600"/>
            <a:ext cx="3429000" cy="762000"/>
          </a:xfrm>
          <a:prstGeom prst="leftArrowCallout">
            <a:avLst>
              <a:gd name="adj1" fmla="val 25000"/>
              <a:gd name="adj2" fmla="val 25000"/>
              <a:gd name="adj3" fmla="val 25000"/>
              <a:gd name="adj4" fmla="val 871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Read </a:t>
            </a:r>
            <a:r>
              <a:rPr lang="en-US" b="1" dirty="0"/>
              <a:t>r</a:t>
            </a:r>
            <a:r>
              <a:rPr lang="en-US" b="1" dirty="0" smtClean="0"/>
              <a:t>egistration instructions and FAQ</a:t>
            </a:r>
            <a:endParaRPr lang="en-US" b="1" dirty="0"/>
          </a:p>
        </p:txBody>
      </p:sp>
    </p:spTree>
    <p:extLst>
      <p:ext uri="{BB962C8B-B14F-4D97-AF65-F5344CB8AC3E}">
        <p14:creationId xmlns:p14="http://schemas.microsoft.com/office/powerpoint/2010/main" val="2322569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1029</TotalTime>
  <Words>927</Words>
  <Application>Microsoft Office PowerPoint</Application>
  <PresentationFormat>On-screen Show (4:3)</PresentationFormat>
  <Paragraphs>97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Math Kangaroo at SDMC</vt:lpstr>
      <vt:lpstr>PowerPoint Presentation</vt:lpstr>
      <vt:lpstr>Who participates?</vt:lpstr>
      <vt:lpstr>Priority</vt:lpstr>
      <vt:lpstr>Grade Levels</vt:lpstr>
      <vt:lpstr>Sign up as usual and send a check?</vt:lpstr>
      <vt:lpstr>Where and When?</vt:lpstr>
      <vt:lpstr>Registration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your fee pay for?</vt:lpstr>
      <vt:lpstr>How do I get my score?</vt:lpstr>
      <vt:lpstr>Where to go for more information?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Apply to Math Kangaroo</dc:title>
  <dc:creator>owner</dc:creator>
  <cp:lastModifiedBy>David</cp:lastModifiedBy>
  <cp:revision>30</cp:revision>
  <dcterms:created xsi:type="dcterms:W3CDTF">2013-11-08T03:40:34Z</dcterms:created>
  <dcterms:modified xsi:type="dcterms:W3CDTF">2014-10-10T23:46:39Z</dcterms:modified>
</cp:coreProperties>
</file>